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9"/>
  </p:notesMasterIdLst>
  <p:handoutMasterIdLst>
    <p:handoutMasterId r:id="rId10"/>
  </p:handoutMasterIdLst>
  <p:sldIdLst>
    <p:sldId id="268" r:id="rId5"/>
    <p:sldId id="265" r:id="rId6"/>
    <p:sldId id="267" r:id="rId7"/>
    <p:sldId id="269" r:id="rId8"/>
  </p:sldIdLst>
  <p:sldSz cx="9144000" cy="12192000"/>
  <p:notesSz cx="9926638" cy="6669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009900"/>
    <a:srgbClr val="660066"/>
    <a:srgbClr val="800080"/>
    <a:srgbClr val="C923E5"/>
    <a:srgbClr val="CC99FF"/>
    <a:srgbClr val="FFCCFF"/>
    <a:srgbClr val="00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4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946" y="102"/>
      </p:cViewPr>
      <p:guideLst>
        <p:guide orient="horz" pos="3863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yaev, Sergey" userId="4637efa9-aa1d-49a6-a06b-47bce525498c" providerId="ADAL" clId="{808682E8-1C73-4662-9AB3-952EFB8FD4F4}"/>
    <pc:docChg chg="undo modSld">
      <pc:chgData name="Belyaev, Sergey" userId="4637efa9-aa1d-49a6-a06b-47bce525498c" providerId="ADAL" clId="{808682E8-1C73-4662-9AB3-952EFB8FD4F4}" dt="2019-07-26T09:12:00.409" v="76" actId="1037"/>
      <pc:docMkLst>
        <pc:docMk/>
      </pc:docMkLst>
      <pc:sldChg chg="modSp">
        <pc:chgData name="Belyaev, Sergey" userId="4637efa9-aa1d-49a6-a06b-47bce525498c" providerId="ADAL" clId="{808682E8-1C73-4662-9AB3-952EFB8FD4F4}" dt="2019-07-26T09:10:18.803" v="41" actId="1036"/>
        <pc:sldMkLst>
          <pc:docMk/>
          <pc:sldMk cId="4011329520" sldId="262"/>
        </pc:sldMkLst>
        <pc:spChg chg="mod">
          <ac:chgData name="Belyaev, Sergey" userId="4637efa9-aa1d-49a6-a06b-47bce525498c" providerId="ADAL" clId="{808682E8-1C73-4662-9AB3-952EFB8FD4F4}" dt="2019-07-26T09:09:09.242" v="8" actId="20577"/>
          <ac:spMkLst>
            <pc:docMk/>
            <pc:sldMk cId="4011329520" sldId="262"/>
            <ac:spMk id="98" creationId="{07C6263A-2946-4223-8D0C-9A827AE6A24D}"/>
          </ac:spMkLst>
        </pc:sp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2" creationId="{68E16471-DB7E-4956-B6C4-AACE9D887180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3" creationId="{B8361AA9-2FC8-4705-BA51-A33127D7CA26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4" creationId="{F2A32D4E-F874-478B-A987-D03913611066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5" creationId="{6ECBE2C8-C2EF-462A-A8BD-A62D04979BB9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6" creationId="{F0308127-C4E6-4E9A-8409-D7DBE44FED92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7" creationId="{5FB904D6-7662-4252-8F71-4C617C3ECD7E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8" creationId="{E47D6886-FE43-4911-9650-507ACC31AE71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9" creationId="{F27EB0C9-FA07-4546-A56E-DCA8C938C42B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11" creationId="{13453D5F-9A17-40FC-9223-D12683396586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15" creationId="{2C985440-119C-449A-98F7-669ED03DC1D8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16" creationId="{12D84A8E-DE60-4303-A570-84B13A85495F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17" creationId="{8288DFFD-ACED-4DB6-82C1-BE8DDD07EDA6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18" creationId="{60608E34-FEF8-4059-A239-EBEE66B55AA9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19" creationId="{FCB32650-A805-46F2-8811-3DE6448D0DED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20" creationId="{4A7D73E1-8F83-4DFA-BBCC-E70FCC17FFCD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21" creationId="{D115CD16-C691-473B-BE85-2C09B8F6023E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23" creationId="{5BFFD759-193A-4543-899A-126A6CC166DA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24" creationId="{E5719B63-169E-46A8-8C64-42602B13D10C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26" creationId="{EB75D67E-9750-464B-B941-8AF43B76ACA3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28" creationId="{E3EE433B-7D50-4076-BAB2-169F604F5E50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29" creationId="{604C7774-BF73-44A5-8089-E8CB1E025A63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31" creationId="{3C1848C5-D2B0-4BE6-A753-7B5DEBBC8735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97" creationId="{08C54613-9ACB-4914-95C1-56B2257DF199}"/>
          </ac:picMkLst>
        </pc:picChg>
        <pc:picChg chg="mod">
          <ac:chgData name="Belyaev, Sergey" userId="4637efa9-aa1d-49a6-a06b-47bce525498c" providerId="ADAL" clId="{808682E8-1C73-4662-9AB3-952EFB8FD4F4}" dt="2019-07-26T09:10:18.803" v="41" actId="1036"/>
          <ac:picMkLst>
            <pc:docMk/>
            <pc:sldMk cId="4011329520" sldId="262"/>
            <ac:picMk id="99" creationId="{08FCA45A-C33F-4E11-AB32-DFC37DFB1EA0}"/>
          </ac:picMkLst>
        </pc:picChg>
      </pc:sldChg>
      <pc:sldChg chg="modSp">
        <pc:chgData name="Belyaev, Sergey" userId="4637efa9-aa1d-49a6-a06b-47bce525498c" providerId="ADAL" clId="{808682E8-1C73-4662-9AB3-952EFB8FD4F4}" dt="2019-07-26T09:12:00.409" v="76" actId="1037"/>
        <pc:sldMkLst>
          <pc:docMk/>
          <pc:sldMk cId="3230022848" sldId="263"/>
        </pc:sldMkLst>
        <pc:spChg chg="mod">
          <ac:chgData name="Belyaev, Sergey" userId="4637efa9-aa1d-49a6-a06b-47bce525498c" providerId="ADAL" clId="{808682E8-1C73-4662-9AB3-952EFB8FD4F4}" dt="2019-07-26T09:12:00.409" v="76" actId="1037"/>
          <ac:spMkLst>
            <pc:docMk/>
            <pc:sldMk cId="3230022848" sldId="263"/>
            <ac:spMk id="98" creationId="{07C6263A-2946-4223-8D0C-9A827AE6A24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756" y="1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A64BC-D64B-4D43-B47A-00F1D62666A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3526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756" y="633526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0042-2A03-49DF-AE6B-EADB43222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53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8B671-D14E-4C54-8F21-BE962A4CED5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9563" y="833438"/>
            <a:ext cx="1687512" cy="225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09499"/>
            <a:ext cx="7941310" cy="2625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34477"/>
            <a:ext cx="4301543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334477"/>
            <a:ext cx="4301543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76B46-A75D-4679-B890-7FC24967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0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5312"/>
            <a:ext cx="77724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403623"/>
            <a:ext cx="68580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7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5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49111"/>
            <a:ext cx="1971675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9111"/>
            <a:ext cx="5800725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39537"/>
            <a:ext cx="7886700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159048"/>
            <a:ext cx="7886700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8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245556"/>
            <a:ext cx="388620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245556"/>
            <a:ext cx="388620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4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9114"/>
            <a:ext cx="78867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988734"/>
            <a:ext cx="3868340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453467"/>
            <a:ext cx="3868340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988734"/>
            <a:ext cx="3887391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453467"/>
            <a:ext cx="3887391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3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1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55425"/>
            <a:ext cx="4629150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8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55425"/>
            <a:ext cx="4629150" cy="86642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1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9114"/>
            <a:ext cx="78867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45556"/>
            <a:ext cx="78867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437C-8C8B-4AC7-8A61-3C601F24C45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300181"/>
            <a:ext cx="30861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550C0-BE55-4149-8005-D7215B57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2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&#1076;&#1077;&#1089;&#1085;&#1080;&#1094;&#1072;.&#1088;&#1091;&#1089;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91000"/>
            <a:ext cx="3810000" cy="3810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63115" y="92083"/>
            <a:ext cx="8843741" cy="12007834"/>
            <a:chOff x="514450" y="-178509"/>
            <a:chExt cx="8360827" cy="1191841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514450" y="-178509"/>
              <a:ext cx="8360827" cy="11918417"/>
              <a:chOff x="991063" y="283796"/>
              <a:chExt cx="7740660" cy="10659736"/>
            </a:xfrm>
          </p:grpSpPr>
          <p:sp>
            <p:nvSpPr>
              <p:cNvPr id="14" name="Freeform 30">
                <a:extLst>
                  <a:ext uri="{FF2B5EF4-FFF2-40B4-BE49-F238E27FC236}">
                    <a16:creationId xmlns:a16="http://schemas.microsoft.com/office/drawing/2014/main" id="{6901978D-62DF-4A39-83AE-606FE4BF4EFD}"/>
                  </a:ext>
                </a:extLst>
              </p:cNvPr>
              <p:cNvSpPr/>
              <p:nvPr/>
            </p:nvSpPr>
            <p:spPr>
              <a:xfrm>
                <a:off x="1003438" y="283796"/>
                <a:ext cx="5079182" cy="493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0494" y="21600"/>
                    </a:lnTo>
                    <a:lnTo>
                      <a:pt x="21600" y="5325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4069" tIns="4069" rIns="4069" bIns="4069" numCol="1" anchor="ctr">
                <a:noAutofit/>
              </a:bodyPr>
              <a:lstStyle/>
              <a:p>
                <a:pPr defTabSz="81371">
                  <a:defRPr sz="1800" b="0">
                    <a:latin typeface="Frutiger LT 45 Light"/>
                    <a:ea typeface="Frutiger LT 45 Light"/>
                    <a:cs typeface="Frutiger LT 45 Light"/>
                    <a:sym typeface="Frutiger LT 45 Light"/>
                  </a:defRPr>
                </a:pPr>
                <a:r>
                  <a:rPr lang="ru-RU" sz="125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Frutiger LT 45 Light"/>
                  </a:rPr>
                  <a:t>	</a:t>
                </a:r>
                <a:r>
                  <a:rPr lang="ru-RU" sz="125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Frutiger LT 45 Light"/>
                  </a:rPr>
                  <a:t>	 </a:t>
                </a:r>
                <a:r>
                  <a:rPr lang="ru-RU" sz="21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Frutiger LT 45 Light"/>
                  </a:rPr>
                  <a:t>Ноябрь</a:t>
                </a:r>
                <a:r>
                  <a:rPr lang="ru-RU" sz="2100" b="1" kern="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Frutiger LT 45 Light"/>
                  </a:rPr>
                  <a:t> </a:t>
                </a:r>
                <a:r>
                  <a:rPr lang="ru-RU" sz="1250" b="1" kern="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Frutiger LT 45 Light"/>
                  </a:rPr>
                  <a:t>      </a:t>
                </a:r>
                <a:r>
                  <a:rPr lang="ru-RU" sz="1600" u="sng" dirty="0">
                    <a:sym typeface="Frutiger LT 45 Light"/>
                    <a:hlinkClick r:id="rId3"/>
                  </a:rPr>
                  <a:t>https://десница.рус/</a:t>
                </a:r>
                <a:endParaRPr sz="1600" b="1" kern="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Frutiger LT 45 Light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7F973BC-940D-457E-A913-6FF0B9296D00}"/>
                  </a:ext>
                </a:extLst>
              </p:cNvPr>
              <p:cNvSpPr/>
              <p:nvPr/>
            </p:nvSpPr>
            <p:spPr>
              <a:xfrm>
                <a:off x="991063" y="713158"/>
                <a:ext cx="7740660" cy="1023037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965048-9A8C-4E32-BFD3-BDC1D853443F}"/>
                </a:ext>
              </a:extLst>
            </p:cNvPr>
            <p:cNvSpPr txBox="1"/>
            <p:nvPr/>
          </p:nvSpPr>
          <p:spPr>
            <a:xfrm>
              <a:off x="2135818" y="11325688"/>
              <a:ext cx="4728436" cy="29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5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ВНИМАНИЕ!!! </a:t>
              </a:r>
              <a:r>
                <a:rPr lang="ru-RU" sz="125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товара </a:t>
              </a:r>
              <a:r>
                <a:rPr lang="ru-RU" sz="13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ограничено</a:t>
              </a:r>
              <a:r>
                <a:rPr lang="ru-RU" sz="125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5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AutoShape 2" descr="https://www.spartakstroy.ru/u/fb0ebad35018cb9c6a1afb35c06c5a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www.spartakstroy.ru/u/fb0ebad35018cb9c6a1afb35c06c5ae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18459" y="11706821"/>
            <a:ext cx="813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3438361" y="6094711"/>
            <a:ext cx="270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57"/>
          <p:cNvSpPr txBox="1">
            <a:spLocks noChangeArrowheads="1"/>
          </p:cNvSpPr>
          <p:nvPr/>
        </p:nvSpPr>
        <p:spPr bwMode="auto">
          <a:xfrm>
            <a:off x="3300954" y="9853781"/>
            <a:ext cx="26623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 b="3473"/>
          <a:stretch/>
        </p:blipFill>
        <p:spPr>
          <a:xfrm>
            <a:off x="612776" y="8582552"/>
            <a:ext cx="961794" cy="1346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33" y="42659"/>
            <a:ext cx="2092927" cy="463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r="16287"/>
          <a:stretch/>
        </p:blipFill>
        <p:spPr>
          <a:xfrm>
            <a:off x="533013" y="10161462"/>
            <a:ext cx="1257752" cy="129803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889870" y="8736732"/>
            <a:ext cx="39233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Здоровый </a:t>
            </a: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Дом ОБЗ-1 </a:t>
            </a:r>
            <a:r>
              <a:rPr lang="ru-RU" sz="1250" b="1" dirty="0" err="1">
                <a:latin typeface="Arial" panose="020B0604020202020204" pitchFamily="34" charset="0"/>
                <a:cs typeface="Arial" panose="020B0604020202020204" pitchFamily="34" charset="0"/>
              </a:rPr>
              <a:t>огнебиозащитное</a:t>
            </a: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 средство 10л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902719" y="9262478"/>
            <a:ext cx="43395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Здоровый </a:t>
            </a: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Дом ОБЗ-1 С ИНДИКАТОРОМ </a:t>
            </a:r>
            <a:r>
              <a:rPr lang="ru-RU" sz="1250" b="1" dirty="0" err="1">
                <a:latin typeface="Arial" panose="020B0604020202020204" pitchFamily="34" charset="0"/>
                <a:cs typeface="Arial" panose="020B0604020202020204" pitchFamily="34" charset="0"/>
              </a:rPr>
              <a:t>огнебиозащитное</a:t>
            </a: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 средство 10л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197982" y="8798680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788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197982" y="9379043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810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88649" y="9985510"/>
            <a:ext cx="41612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Здоровый </a:t>
            </a: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Дом БИО </a:t>
            </a:r>
            <a:r>
              <a:rPr lang="ru-RU" sz="1250" b="1" dirty="0" err="1">
                <a:latin typeface="Arial" panose="020B0604020202020204" pitchFamily="34" charset="0"/>
                <a:cs typeface="Arial" panose="020B0604020202020204" pitchFamily="34" charset="0"/>
              </a:rPr>
              <a:t>деревозащитное</a:t>
            </a: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 средство желто-зеленый 9кг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197982" y="10034850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848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7"/>
          <a:srcRect t="11977" r="4333" b="6451"/>
          <a:stretch/>
        </p:blipFill>
        <p:spPr>
          <a:xfrm>
            <a:off x="6515853" y="812635"/>
            <a:ext cx="1283910" cy="1094757"/>
          </a:xfrm>
          <a:prstGeom prst="rect">
            <a:avLst/>
          </a:prstGeom>
        </p:spPr>
      </p:pic>
      <p:sp>
        <p:nvSpPr>
          <p:cNvPr id="83" name="TextBox 57"/>
          <p:cNvSpPr txBox="1">
            <a:spLocks noChangeArrowheads="1"/>
          </p:cNvSpPr>
          <p:nvPr/>
        </p:nvSpPr>
        <p:spPr bwMode="auto">
          <a:xfrm>
            <a:off x="6242303" y="1846439"/>
            <a:ext cx="231910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 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для стен и потолков PROREMONTT </a:t>
            </a:r>
            <a:r>
              <a:rPr lang="ru-RU" alt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упербелая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14 кг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57"/>
          <p:cNvSpPr txBox="1">
            <a:spLocks noChangeArrowheads="1"/>
          </p:cNvSpPr>
          <p:nvPr/>
        </p:nvSpPr>
        <p:spPr bwMode="auto">
          <a:xfrm>
            <a:off x="6234525" y="4572073"/>
            <a:ext cx="205698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Краска акриловая для стен и потолков Лакра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Белоснежная 14 кг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343330" y="5313385"/>
            <a:ext cx="1938222" cy="3847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897 руб.</a:t>
            </a:r>
            <a:endParaRPr lang="ru-RU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860645" y="7856693"/>
            <a:ext cx="21316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2 535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04" y="6049238"/>
            <a:ext cx="1540071" cy="1070831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863101" y="7180122"/>
            <a:ext cx="23715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Краска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акрил.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PARADE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W3    Интерьер 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9л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9"/>
          <a:srcRect l="17730" t="22840" r="15689" b="21418"/>
          <a:stretch/>
        </p:blipFill>
        <p:spPr>
          <a:xfrm>
            <a:off x="3943662" y="3459652"/>
            <a:ext cx="1364775" cy="1142603"/>
          </a:xfrm>
          <a:prstGeom prst="rect">
            <a:avLst/>
          </a:prstGeom>
        </p:spPr>
      </p:pic>
      <p:sp>
        <p:nvSpPr>
          <p:cNvPr id="72" name="TextBox 57"/>
          <p:cNvSpPr txBox="1">
            <a:spLocks noChangeArrowheads="1"/>
          </p:cNvSpPr>
          <p:nvPr/>
        </p:nvSpPr>
        <p:spPr bwMode="auto">
          <a:xfrm>
            <a:off x="3620570" y="4557033"/>
            <a:ext cx="230568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Краска акриловая для стен и потолков Лакра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Белоснежная 6,5 кг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3668649" y="5317741"/>
            <a:ext cx="2131600" cy="3847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436 руб.</a:t>
            </a:r>
            <a:endParaRPr lang="ru-RU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13768" y="10634303"/>
            <a:ext cx="41612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Здоровый Дом ОБЗ-1 С ИНДИКАТОРОМ </a:t>
            </a:r>
            <a:r>
              <a:rPr lang="ru-RU" sz="1250" b="1" dirty="0" err="1">
                <a:latin typeface="Arial" panose="020B0604020202020204" pitchFamily="34" charset="0"/>
                <a:cs typeface="Arial" panose="020B0604020202020204" pitchFamily="34" charset="0"/>
              </a:rPr>
              <a:t>огнебиозащитное</a:t>
            </a: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 средство 20л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197982" y="10701191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1 475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7"/>
          <a:srcRect t="11977" r="4333" b="6451"/>
          <a:stretch/>
        </p:blipFill>
        <p:spPr>
          <a:xfrm>
            <a:off x="4050258" y="805366"/>
            <a:ext cx="1295518" cy="1104655"/>
          </a:xfrm>
          <a:prstGeom prst="rect">
            <a:avLst/>
          </a:prstGeom>
        </p:spPr>
      </p:pic>
      <p:sp>
        <p:nvSpPr>
          <p:cNvPr id="68" name="TextBox 57"/>
          <p:cNvSpPr txBox="1">
            <a:spLocks noChangeArrowheads="1"/>
          </p:cNvSpPr>
          <p:nvPr/>
        </p:nvSpPr>
        <p:spPr bwMode="auto">
          <a:xfrm>
            <a:off x="3557137" y="1874882"/>
            <a:ext cx="221367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 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для стен и потолков PROREMONTT </a:t>
            </a:r>
            <a:r>
              <a:rPr lang="ru-RU" alt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упербелая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6,5 кг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3649956" y="2606592"/>
            <a:ext cx="1932408" cy="3847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391 руб.</a:t>
            </a:r>
            <a:endParaRPr lang="ru-RU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319225" y="2620239"/>
            <a:ext cx="1872008" cy="3847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793 руб.</a:t>
            </a:r>
            <a:endParaRPr lang="ru-RU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/>
          <a:srcRect l="17730" t="22840" r="15689" b="21418"/>
          <a:stretch/>
        </p:blipFill>
        <p:spPr>
          <a:xfrm>
            <a:off x="6770214" y="3446761"/>
            <a:ext cx="1364775" cy="1142603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325736" y="7151975"/>
            <a:ext cx="216713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моющаяся латексная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Лакра Белоснежная  14 кг 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317940" y="7863897"/>
            <a:ext cx="198900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1 750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1905" y="857623"/>
            <a:ext cx="970490" cy="1049769"/>
          </a:xfrm>
          <a:prstGeom prst="rect">
            <a:avLst/>
          </a:prstGeom>
        </p:spPr>
      </p:pic>
      <p:sp>
        <p:nvSpPr>
          <p:cNvPr id="54" name="TextBox 57"/>
          <p:cNvSpPr txBox="1">
            <a:spLocks noChangeArrowheads="1"/>
          </p:cNvSpPr>
          <p:nvPr/>
        </p:nvSpPr>
        <p:spPr bwMode="auto">
          <a:xfrm>
            <a:off x="798984" y="1876380"/>
            <a:ext cx="24356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Эмаль акриловая д/радиаторов   отоплен. Лакра Бел. </a:t>
            </a:r>
            <a:r>
              <a:rPr lang="ru-RU" alt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глянц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. 0,9кг </a:t>
            </a:r>
          </a:p>
          <a:p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879629" y="2593100"/>
            <a:ext cx="2137233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492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9"/>
          <a:srcRect l="17730" t="22840" r="15689" b="21418"/>
          <a:stretch/>
        </p:blipFill>
        <p:spPr>
          <a:xfrm>
            <a:off x="1146767" y="3466438"/>
            <a:ext cx="1364775" cy="1142603"/>
          </a:xfrm>
          <a:prstGeom prst="rect">
            <a:avLst/>
          </a:prstGeom>
        </p:spPr>
      </p:pic>
      <p:sp>
        <p:nvSpPr>
          <p:cNvPr id="66" name="TextBox 57"/>
          <p:cNvSpPr txBox="1">
            <a:spLocks noChangeArrowheads="1"/>
          </p:cNvSpPr>
          <p:nvPr/>
        </p:nvSpPr>
        <p:spPr bwMode="auto">
          <a:xfrm>
            <a:off x="823675" y="4563819"/>
            <a:ext cx="230568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Краска акриловая для стен и потолков Лакра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Белоснежная 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871754" y="5324527"/>
            <a:ext cx="2131600" cy="3847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 руб.</a:t>
            </a:r>
            <a:endParaRPr lang="ru-RU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1079" y="6092007"/>
            <a:ext cx="1366744" cy="1073871"/>
          </a:xfrm>
          <a:prstGeom prst="rect">
            <a:avLst/>
          </a:prstGeom>
        </p:spPr>
      </p:pic>
      <p:sp>
        <p:nvSpPr>
          <p:cNvPr id="78" name="TextBox 57"/>
          <p:cNvSpPr txBox="1">
            <a:spLocks noChangeArrowheads="1"/>
          </p:cNvSpPr>
          <p:nvPr/>
        </p:nvSpPr>
        <p:spPr bwMode="auto">
          <a:xfrm>
            <a:off x="3704000" y="7173174"/>
            <a:ext cx="242007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 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моющаяся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латексная  Лакра 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Белоснежная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6,5 кг 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3658164" y="7856693"/>
            <a:ext cx="2101539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829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2241" y="6096000"/>
            <a:ext cx="1366744" cy="10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91000"/>
            <a:ext cx="3810000" cy="3810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55575" y="628159"/>
            <a:ext cx="9669707" cy="11531723"/>
            <a:chOff x="514503" y="505427"/>
            <a:chExt cx="9179105" cy="1144585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7F973BC-940D-457E-A913-6FF0B9296D00}"/>
                </a:ext>
              </a:extLst>
            </p:cNvPr>
            <p:cNvSpPr/>
            <p:nvPr/>
          </p:nvSpPr>
          <p:spPr>
            <a:xfrm>
              <a:off x="514503" y="505427"/>
              <a:ext cx="8360827" cy="114458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965048-9A8C-4E32-BFD3-BDC1D853443F}"/>
                </a:ext>
              </a:extLst>
            </p:cNvPr>
            <p:cNvSpPr txBox="1"/>
            <p:nvPr/>
          </p:nvSpPr>
          <p:spPr>
            <a:xfrm>
              <a:off x="1549833" y="11499352"/>
              <a:ext cx="8143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ВНИМАНИЕ!!! </a:t>
              </a:r>
              <a:r>
                <a:rPr lang="ru-RU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товара ограничено.</a:t>
              </a:r>
              <a:endParaRPr lang="ru-RU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AutoShape 2" descr="https://www.spartakstroy.ru/u/fb0ebad35018cb9c6a1afb35c06c5a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www.spartakstroy.ru/u/fb0ebad35018cb9c6a1afb35c06c5ae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27488" y="11736682"/>
            <a:ext cx="813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3317034" y="6183093"/>
            <a:ext cx="270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57"/>
          <p:cNvSpPr txBox="1">
            <a:spLocks noChangeArrowheads="1"/>
          </p:cNvSpPr>
          <p:nvPr/>
        </p:nvSpPr>
        <p:spPr bwMode="auto">
          <a:xfrm>
            <a:off x="3300954" y="9853781"/>
            <a:ext cx="26623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83" y="15833"/>
            <a:ext cx="2681534" cy="5932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9141" r="2781" b="10546"/>
          <a:stretch/>
        </p:blipFill>
        <p:spPr>
          <a:xfrm>
            <a:off x="518613" y="5770591"/>
            <a:ext cx="1208887" cy="1030455"/>
          </a:xfrm>
          <a:prstGeom prst="rect">
            <a:avLst/>
          </a:prstGeom>
        </p:spPr>
      </p:pic>
      <p:sp>
        <p:nvSpPr>
          <p:cNvPr id="56" name="TextBox 57"/>
          <p:cNvSpPr txBox="1">
            <a:spLocks noChangeArrowheads="1"/>
          </p:cNvSpPr>
          <p:nvPr/>
        </p:nvSpPr>
        <p:spPr bwMode="auto">
          <a:xfrm>
            <a:off x="2137841" y="6409626"/>
            <a:ext cx="38052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 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фасадная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PROREMONTT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белая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кг 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21397" y="6322314"/>
            <a:ext cx="249985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1 300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44400" y="7863888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1 425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t="12043" r="8549" b="13602"/>
          <a:stretch/>
        </p:blipFill>
        <p:spPr>
          <a:xfrm>
            <a:off x="586884" y="7335765"/>
            <a:ext cx="1239978" cy="1095076"/>
          </a:xfrm>
          <a:prstGeom prst="rect">
            <a:avLst/>
          </a:prstGeom>
        </p:spPr>
      </p:pic>
      <p:sp>
        <p:nvSpPr>
          <p:cNvPr id="64" name="TextBox 57"/>
          <p:cNvSpPr txBox="1">
            <a:spLocks noChangeArrowheads="1"/>
          </p:cNvSpPr>
          <p:nvPr/>
        </p:nvSpPr>
        <p:spPr bwMode="auto">
          <a:xfrm>
            <a:off x="2182243" y="7243207"/>
            <a:ext cx="380525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Краска фасадная латексная Лакра белоснежная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6,5 кг 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57"/>
          <p:cNvSpPr txBox="1">
            <a:spLocks noChangeArrowheads="1"/>
          </p:cNvSpPr>
          <p:nvPr/>
        </p:nvSpPr>
        <p:spPr bwMode="auto">
          <a:xfrm>
            <a:off x="2189686" y="7763990"/>
            <a:ext cx="380525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Краска фасадная латексная Лакра белоснежная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кг 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58317" y="7264800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680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43" y="8843928"/>
            <a:ext cx="1309750" cy="1012610"/>
          </a:xfrm>
          <a:prstGeom prst="rect">
            <a:avLst/>
          </a:prstGeom>
        </p:spPr>
      </p:pic>
      <p:sp>
        <p:nvSpPr>
          <p:cNvPr id="96" name="TextBox 57"/>
          <p:cNvSpPr txBox="1">
            <a:spLocks noChangeArrowheads="1"/>
          </p:cNvSpPr>
          <p:nvPr/>
        </p:nvSpPr>
        <p:spPr bwMode="auto">
          <a:xfrm>
            <a:off x="2229777" y="8793662"/>
            <a:ext cx="35662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 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фасадная PARADE F20 Фасад база А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5л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57"/>
          <p:cNvSpPr txBox="1">
            <a:spLocks noChangeArrowheads="1"/>
          </p:cNvSpPr>
          <p:nvPr/>
        </p:nvSpPr>
        <p:spPr bwMode="auto">
          <a:xfrm>
            <a:off x="2229777" y="9413390"/>
            <a:ext cx="35662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 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фасадная PARADE F20 Фасад база А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9л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92827" y="8770411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1 870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78114" y="9390532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3 300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059704" y="5724525"/>
            <a:ext cx="38052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 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фасадная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PROREMONTT</a:t>
            </a: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белая </a:t>
            </a: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6,5 кг </a:t>
            </a:r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34139" y="5646580"/>
            <a:ext cx="252116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638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reeform 30">
            <a:extLst>
              <a:ext uri="{FF2B5EF4-FFF2-40B4-BE49-F238E27FC236}">
                <a16:creationId xmlns:a16="http://schemas.microsoft.com/office/drawing/2014/main" id="{6901978D-62DF-4A39-83AE-606FE4BF4EFD}"/>
              </a:ext>
            </a:extLst>
          </p:cNvPr>
          <p:cNvSpPr/>
          <p:nvPr/>
        </p:nvSpPr>
        <p:spPr>
          <a:xfrm>
            <a:off x="158748" y="26974"/>
            <a:ext cx="5685551" cy="561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494" y="21600"/>
                </a:lnTo>
                <a:lnTo>
                  <a:pt x="21600" y="5325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4069" tIns="4069" rIns="4069" bIns="4069" numCol="1" anchor="ctr">
            <a:noAutofit/>
          </a:bodyPr>
          <a:lstStyle/>
          <a:p>
            <a:pPr defTabSz="81371">
              <a:defRPr sz="1800" b="0">
                <a:latin typeface="Frutiger LT 45 Light"/>
                <a:ea typeface="Frutiger LT 45 Light"/>
                <a:cs typeface="Frutiger LT 45 Light"/>
                <a:sym typeface="Frutiger LT 45 Light"/>
              </a:defRPr>
            </a:pPr>
            <a:r>
              <a:rPr lang="ru-RU" sz="21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rutiger LT 45 Light"/>
              </a:rPr>
              <a:t>  Ноябрь</a:t>
            </a:r>
            <a:r>
              <a:rPr lang="ru-RU" sz="2800" b="1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rutiger LT 45 Light"/>
              </a:rPr>
              <a:t> </a:t>
            </a:r>
            <a:endParaRPr sz="2100" b="1" kern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Frutiger LT 45 Ligh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941145" y="218449"/>
            <a:ext cx="339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ym typeface="Frutiger LT 45 Light"/>
              </a:rPr>
              <a:t>Моб/</a:t>
            </a:r>
            <a:r>
              <a:rPr lang="en-US" dirty="0">
                <a:sym typeface="Frutiger LT 45 Light"/>
              </a:rPr>
              <a:t>WhatsApp +7 920 866-21-04</a:t>
            </a:r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/>
          <a:srcRect t="11939" b="12819"/>
          <a:stretch/>
        </p:blipFill>
        <p:spPr>
          <a:xfrm>
            <a:off x="369575" y="1008230"/>
            <a:ext cx="1457287" cy="146197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84529" y="1840034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435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30713" y="1825026"/>
            <a:ext cx="41465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Грунт </a:t>
            </a:r>
            <a:r>
              <a:rPr lang="ru-RU" sz="13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индикатором PROREMONTT  10 кг</a:t>
            </a: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30713" y="1137271"/>
            <a:ext cx="41465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Грунт </a:t>
            </a:r>
            <a:r>
              <a:rPr lang="ru-RU" sz="13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индикатором PROREMONTT  4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84529" y="1149624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185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23301" r="8676" b="25073"/>
          <a:stretch/>
        </p:blipFill>
        <p:spPr>
          <a:xfrm>
            <a:off x="658154" y="10390178"/>
            <a:ext cx="1289539" cy="108669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57719" y="10390178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550 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57719" y="11026279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2 380 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57"/>
          <p:cNvSpPr txBox="1">
            <a:spLocks noChangeArrowheads="1"/>
          </p:cNvSpPr>
          <p:nvPr/>
        </p:nvSpPr>
        <p:spPr bwMode="auto">
          <a:xfrm>
            <a:off x="2229777" y="10349502"/>
            <a:ext cx="356625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Краска интерьерная латексная Кухни и Ванные Лакра PROF IT База А 3 кг</a:t>
            </a:r>
          </a:p>
          <a:p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57"/>
          <p:cNvSpPr txBox="1">
            <a:spLocks noChangeArrowheads="1"/>
          </p:cNvSpPr>
          <p:nvPr/>
        </p:nvSpPr>
        <p:spPr bwMode="auto">
          <a:xfrm>
            <a:off x="2229778" y="10966239"/>
            <a:ext cx="35662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Краска интерьерная латексная Кухни и Ванные Лакра PROF IT База А 14 кг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02953" y="3030510"/>
            <a:ext cx="41465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Шпатлевка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латексная финишная выравнивающая 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Лакра                                        для </a:t>
            </a:r>
            <a:r>
              <a:rPr lang="ru-RU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гипсокартона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кг </a:t>
            </a:r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72870" y="3220753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руб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26618" y="4260932"/>
            <a:ext cx="41465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Шпатлевка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латексная ЛАКРА 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для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внутренних работ, 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кг</a:t>
            </a:r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6031671" y="4241364"/>
            <a:ext cx="24975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730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368" y="2793375"/>
            <a:ext cx="1162271" cy="1046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/>
          <a:srcRect l="16245" t="12322" r="13303" b="11187"/>
          <a:stretch/>
        </p:blipFill>
        <p:spPr>
          <a:xfrm>
            <a:off x="600654" y="4004943"/>
            <a:ext cx="1120985" cy="12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07975" y="60446"/>
            <a:ext cx="9406244" cy="12090034"/>
            <a:chOff x="518041" y="103773"/>
            <a:chExt cx="9406244" cy="1200308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518041" y="103773"/>
              <a:ext cx="8399994" cy="11966899"/>
              <a:chOff x="994386" y="536266"/>
              <a:chExt cx="7776923" cy="10703097"/>
            </a:xfrm>
          </p:grpSpPr>
          <p:sp>
            <p:nvSpPr>
              <p:cNvPr id="14" name="Freeform 30">
                <a:extLst>
                  <a:ext uri="{FF2B5EF4-FFF2-40B4-BE49-F238E27FC236}">
                    <a16:creationId xmlns:a16="http://schemas.microsoft.com/office/drawing/2014/main" id="{6901978D-62DF-4A39-83AE-606FE4BF4EFD}"/>
                  </a:ext>
                </a:extLst>
              </p:cNvPr>
              <p:cNvSpPr/>
              <p:nvPr/>
            </p:nvSpPr>
            <p:spPr>
              <a:xfrm>
                <a:off x="996612" y="536266"/>
                <a:ext cx="5263824" cy="680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0494" y="21600"/>
                    </a:lnTo>
                    <a:lnTo>
                      <a:pt x="21600" y="5325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4069" tIns="4069" rIns="4069" bIns="4069" numCol="1" anchor="ctr">
                <a:noAutofit/>
              </a:bodyPr>
              <a:lstStyle/>
              <a:p>
                <a:pPr defTabSz="81371">
                  <a:defRPr sz="1800" b="0">
                    <a:latin typeface="Frutiger LT 45 Light"/>
                    <a:ea typeface="Frutiger LT 45 Light"/>
                    <a:cs typeface="Frutiger LT 45 Light"/>
                    <a:sym typeface="Frutiger LT 45 Light"/>
                  </a:defRPr>
                </a:pPr>
                <a:r>
                  <a:rPr lang="ru-RU" sz="21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Frutiger LT 45 Light"/>
                  </a:rPr>
                  <a:t>  Ноябрь</a:t>
                </a:r>
                <a:r>
                  <a:rPr lang="ru-RU" sz="2800" b="1" kern="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Frutiger LT 45 Light"/>
                  </a:rPr>
                  <a:t> </a:t>
                </a:r>
                <a:endParaRPr sz="2100" b="1" kern="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Frutiger LT 45 Light"/>
                </a:endParaRPr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994386" y="1068977"/>
                <a:ext cx="7776923" cy="10170386"/>
                <a:chOff x="1777106" y="1140320"/>
                <a:chExt cx="7170563" cy="10098545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7F973BC-940D-457E-A913-6FF0B9296D00}"/>
                    </a:ext>
                  </a:extLst>
                </p:cNvPr>
                <p:cNvSpPr/>
                <p:nvPr/>
              </p:nvSpPr>
              <p:spPr>
                <a:xfrm>
                  <a:off x="1777106" y="1140320"/>
                  <a:ext cx="7170563" cy="1009854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7965048-9A8C-4E32-BFD3-BDC1D853443F}"/>
                    </a:ext>
                  </a:extLst>
                </p:cNvPr>
                <p:cNvSpPr txBox="1"/>
                <p:nvPr/>
              </p:nvSpPr>
              <p:spPr>
                <a:xfrm>
                  <a:off x="3457239" y="6068278"/>
                  <a:ext cx="3010067" cy="407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Пена KRASS </a:t>
                  </a:r>
                  <a:r>
                    <a:rPr lang="ru-RU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Home</a:t>
                  </a:r>
                  <a:r>
                    <a:rPr lang="ru-RU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Edition</a:t>
                  </a:r>
                  <a:r>
                    <a:rPr lang="ru-RU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для окон и дверей 0,75л всесезонная 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7965048-9A8C-4E32-BFD3-BDC1D853443F}"/>
                    </a:ext>
                  </a:extLst>
                </p:cNvPr>
                <p:cNvSpPr txBox="1"/>
                <p:nvPr/>
              </p:nvSpPr>
              <p:spPr>
                <a:xfrm>
                  <a:off x="6511831" y="6085861"/>
                  <a:ext cx="2231251" cy="325635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ЦЕНА   399</a:t>
                  </a:r>
                  <a:r>
                    <a:rPr lang="en-US" b="1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b="1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рублей</a:t>
                  </a:r>
                  <a:endPara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965048-9A8C-4E32-BFD3-BDC1D853443F}"/>
                </a:ext>
              </a:extLst>
            </p:cNvPr>
            <p:cNvSpPr txBox="1"/>
            <p:nvPr/>
          </p:nvSpPr>
          <p:spPr>
            <a:xfrm>
              <a:off x="1736941" y="11739119"/>
              <a:ext cx="8187344" cy="367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</a:t>
              </a:r>
              <a:r>
                <a:rPr lang="ru-RU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!!! </a:t>
              </a:r>
              <a:r>
                <a:rPr lang="ru-RU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товара ограничено.</a:t>
              </a:r>
              <a:endParaRPr lang="ru-RU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965048-9A8C-4E32-BFD3-BDC1D853443F}"/>
                </a:ext>
              </a:extLst>
            </p:cNvPr>
            <p:cNvSpPr txBox="1"/>
            <p:nvPr/>
          </p:nvSpPr>
          <p:spPr>
            <a:xfrm>
              <a:off x="6093802" y="9236865"/>
              <a:ext cx="2555035" cy="38195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9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ЦЕНА  129 рублей</a:t>
              </a:r>
              <a:endPara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2316929" y="7623053"/>
            <a:ext cx="35950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KRASS ULTRAFLEX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Пистолетная Всесезонная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2387725" y="9222347"/>
            <a:ext cx="3367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KRASS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Очиститель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Ultraplus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Ultraflex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500мл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2329075" y="8567435"/>
            <a:ext cx="35950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KRASS ULTRAFLEX 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Пистолетная Всесезонная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2370397" y="8079635"/>
            <a:ext cx="35950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KRASS ULTRAFLEX 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Пистолетная Всесезонная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99956" y="8555908"/>
            <a:ext cx="256834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 310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87677" y="8073146"/>
            <a:ext cx="256064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 345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80261" y="7577784"/>
            <a:ext cx="257547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 368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61812" y="9087586"/>
            <a:ext cx="813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22003" y="6962946"/>
            <a:ext cx="813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05596" y="9825193"/>
            <a:ext cx="813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spartakstroy.ru/u/fb0ebad35018cb9c6a1afb35c06c5a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www.spartakstroy.ru/u/fb0ebad35018cb9c6a1afb35c06c5ae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2329075" y="7173532"/>
            <a:ext cx="3573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KRASS ULTRAFLEX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Пистолетная Всесезонная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56181" y="11807613"/>
            <a:ext cx="813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8762" y="5718894"/>
            <a:ext cx="513054" cy="1323051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485651" y="5943441"/>
            <a:ext cx="813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r="14278"/>
          <a:stretch/>
        </p:blipFill>
        <p:spPr>
          <a:xfrm rot="16200000">
            <a:off x="941176" y="8848421"/>
            <a:ext cx="545690" cy="1254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76259" y="9877486"/>
            <a:ext cx="255787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 345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2370024" y="10368931"/>
            <a:ext cx="3134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Пена </a:t>
            </a:r>
            <a:r>
              <a:rPr lang="en-US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KRASS </a:t>
            </a:r>
            <a:r>
              <a:rPr lang="en-US" sz="1250" b="1" dirty="0">
                <a:latin typeface="Arial" panose="020B0604020202020204" pitchFamily="34" charset="0"/>
                <a:cs typeface="Arial" panose="020B0604020202020204" pitchFamily="34" charset="0"/>
              </a:rPr>
              <a:t>ULTRAFLEX </a:t>
            </a:r>
            <a:r>
              <a:rPr lang="en-US" sz="12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en-US" sz="125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Всесезонная</a:t>
            </a:r>
            <a:endParaRPr lang="ru-RU" sz="1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2370024" y="11326725"/>
            <a:ext cx="3152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Пена </a:t>
            </a:r>
            <a:r>
              <a:rPr lang="en-US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KRASS </a:t>
            </a:r>
            <a:r>
              <a:rPr lang="en-US" sz="1250" b="1" dirty="0">
                <a:latin typeface="Arial" panose="020B0604020202020204" pitchFamily="34" charset="0"/>
                <a:cs typeface="Arial" panose="020B0604020202020204" pitchFamily="34" charset="0"/>
              </a:rPr>
              <a:t>ULTRAFLEX </a:t>
            </a:r>
            <a:r>
              <a:rPr lang="en-US" sz="12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Всесезонная 0,5л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2370024" y="10828355"/>
            <a:ext cx="3191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Пена </a:t>
            </a: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KRASS ULTRAFLEX </a:t>
            </a:r>
            <a:r>
              <a:rPr lang="ru-RU" sz="12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ru-RU" sz="12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Всесезонная</a:t>
            </a:r>
            <a:endParaRPr lang="ru-RU" sz="1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60267" y="11381785"/>
            <a:ext cx="259290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  225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60267" y="10886537"/>
            <a:ext cx="259290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  275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64580" y="10391289"/>
            <a:ext cx="256955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  310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98" y="10016171"/>
            <a:ext cx="1640944" cy="147644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2408289" y="9865237"/>
            <a:ext cx="30575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Пена </a:t>
            </a:r>
            <a:r>
              <a:rPr lang="en-US" sz="1250" b="1" dirty="0">
                <a:latin typeface="Arial" panose="020B0604020202020204" pitchFamily="34" charset="0"/>
                <a:cs typeface="Arial" panose="020B0604020202020204" pitchFamily="34" charset="0"/>
              </a:rPr>
              <a:t>KRASS ULTRAFLEX </a:t>
            </a:r>
            <a:r>
              <a:rPr lang="en-US" sz="12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</a:t>
            </a:r>
            <a:r>
              <a:rPr lang="en-US" sz="1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Всесезонная</a:t>
            </a:r>
            <a:endParaRPr lang="ru-RU" sz="1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59897" y="7218831"/>
            <a:ext cx="1390974" cy="1640883"/>
            <a:chOff x="548733" y="6266437"/>
            <a:chExt cx="1510030" cy="165431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360" y="6266437"/>
              <a:ext cx="1172403" cy="165431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3" y="6313352"/>
              <a:ext cx="348750" cy="1600960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94452" y="7106210"/>
            <a:ext cx="257936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 400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1" y="1177884"/>
            <a:ext cx="816203" cy="199710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5" y="1190493"/>
            <a:ext cx="815347" cy="194989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62328" y="2788055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175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62328" y="2291842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175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76259" y="1788883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170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224025" y="2785963"/>
            <a:ext cx="353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Герметик силиконовый KRASS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Ultraseal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санитарный Бесцветный 260мл</a:t>
            </a:r>
          </a:p>
          <a:p>
            <a:endParaRPr lang="ru-RU" sz="12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252099" y="2314151"/>
            <a:ext cx="353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Герметик силиконовый KRASS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Ultraseal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санитарный Белый 260</a:t>
            </a:r>
          </a:p>
          <a:p>
            <a:endParaRPr lang="ru-RU" sz="12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236173" y="1781019"/>
            <a:ext cx="353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Герметик силиконовый KRASS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Ultraseal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универсальный Белый 260мл</a:t>
            </a:r>
          </a:p>
          <a:p>
            <a:endParaRPr lang="ru-RU" sz="12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267809" y="3266663"/>
            <a:ext cx="353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Герметик акриловый KRASS ULTRASEAL Белый 260мл Россия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62327" y="3291819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112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31" y="60446"/>
            <a:ext cx="2711530" cy="599926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2224026" y="1248394"/>
            <a:ext cx="353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Герметик силиконовый KRASS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Ultraseal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универсальный Бесцветный 260мл</a:t>
            </a:r>
          </a:p>
          <a:p>
            <a:endParaRPr lang="ru-RU" sz="1200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83736" y="1276288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170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485651" y="3790717"/>
            <a:ext cx="813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2329075" y="5282992"/>
            <a:ext cx="34858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Клей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KRASS ЖГ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Ultramontage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Универсальный белый 260мл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76258" y="5372477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109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/>
          <a:srcRect l="41381" t="6968" r="36024"/>
          <a:stretch/>
        </p:blipFill>
        <p:spPr>
          <a:xfrm rot="5400000">
            <a:off x="1087925" y="4589441"/>
            <a:ext cx="483379" cy="14336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08564" y="321699"/>
            <a:ext cx="339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ym typeface="Frutiger LT 45 Light"/>
              </a:rPr>
              <a:t>Моб/</a:t>
            </a:r>
            <a:r>
              <a:rPr lang="en-US" dirty="0">
                <a:sym typeface="Frutiger LT 45 Light"/>
              </a:rPr>
              <a:t>WhatsApp +7 920 866-21-04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287039" y="4814386"/>
            <a:ext cx="353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Клей-пена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KRASS Professional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ThermoFix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для теплоизоляционных работ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0,75л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76257" y="4877115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485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7" r="32334"/>
          <a:stretch/>
        </p:blipFill>
        <p:spPr>
          <a:xfrm rot="5400000">
            <a:off x="1141135" y="3837542"/>
            <a:ext cx="376961" cy="1433682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2224025" y="781256"/>
            <a:ext cx="353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Герметик битумный KRASS для крыш и кровли Черный 300мл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76259" y="780075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220 рубля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305875" y="4319060"/>
            <a:ext cx="353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Клей-пена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Krass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Special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ExpressFix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универсальная 0,75л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76256" y="4409890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495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344634" y="3897403"/>
            <a:ext cx="353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Клей-пена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Krass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BlockFix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для строительных блоков 0,75л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5891102" y="3928090"/>
            <a:ext cx="25312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 495 рублей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91000"/>
            <a:ext cx="3810000" cy="3810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55575" y="628159"/>
            <a:ext cx="9654958" cy="11531723"/>
            <a:chOff x="514503" y="505427"/>
            <a:chExt cx="9165104" cy="1144585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7F973BC-940D-457E-A913-6FF0B9296D00}"/>
                </a:ext>
              </a:extLst>
            </p:cNvPr>
            <p:cNvSpPr/>
            <p:nvPr/>
          </p:nvSpPr>
          <p:spPr>
            <a:xfrm>
              <a:off x="514503" y="505427"/>
              <a:ext cx="8360827" cy="114458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965048-9A8C-4E32-BFD3-BDC1D853443F}"/>
                </a:ext>
              </a:extLst>
            </p:cNvPr>
            <p:cNvSpPr txBox="1"/>
            <p:nvPr/>
          </p:nvSpPr>
          <p:spPr>
            <a:xfrm>
              <a:off x="1535832" y="11351117"/>
              <a:ext cx="8143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ВНИМАНИЕ!!! </a:t>
              </a:r>
              <a:r>
                <a:rPr lang="ru-RU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товара ограничено.</a:t>
              </a:r>
              <a:endParaRPr lang="ru-RU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AutoShape 2" descr="https://www.spartakstroy.ru/u/fb0ebad35018cb9c6a1afb35c06c5a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www.spartakstroy.ru/u/fb0ebad35018cb9c6a1afb35c06c5ae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12775" y="11276861"/>
            <a:ext cx="813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965048-9A8C-4E32-BFD3-BDC1D853443F}"/>
              </a:ext>
            </a:extLst>
          </p:cNvPr>
          <p:cNvSpPr txBox="1"/>
          <p:nvPr/>
        </p:nvSpPr>
        <p:spPr>
          <a:xfrm>
            <a:off x="3317034" y="6183093"/>
            <a:ext cx="270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57"/>
          <p:cNvSpPr txBox="1">
            <a:spLocks noChangeArrowheads="1"/>
          </p:cNvSpPr>
          <p:nvPr/>
        </p:nvSpPr>
        <p:spPr bwMode="auto">
          <a:xfrm>
            <a:off x="3300954" y="9853781"/>
            <a:ext cx="26623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83" y="15833"/>
            <a:ext cx="2681534" cy="593289"/>
          </a:xfrm>
          <a:prstGeom prst="rect">
            <a:avLst/>
          </a:prstGeom>
        </p:spPr>
      </p:pic>
      <p:sp>
        <p:nvSpPr>
          <p:cNvPr id="79" name="Freeform 30">
            <a:extLst>
              <a:ext uri="{FF2B5EF4-FFF2-40B4-BE49-F238E27FC236}">
                <a16:creationId xmlns:a16="http://schemas.microsoft.com/office/drawing/2014/main" id="{6901978D-62DF-4A39-83AE-606FE4BF4EFD}"/>
              </a:ext>
            </a:extLst>
          </p:cNvPr>
          <p:cNvSpPr/>
          <p:nvPr/>
        </p:nvSpPr>
        <p:spPr>
          <a:xfrm>
            <a:off x="158748" y="26974"/>
            <a:ext cx="5685551" cy="561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494" y="21600"/>
                </a:lnTo>
                <a:lnTo>
                  <a:pt x="21600" y="5325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4069" tIns="4069" rIns="4069" bIns="4069" numCol="1" anchor="ctr">
            <a:noAutofit/>
          </a:bodyPr>
          <a:lstStyle/>
          <a:p>
            <a:pPr defTabSz="81371">
              <a:defRPr sz="1800" b="0">
                <a:latin typeface="Frutiger LT 45 Light"/>
                <a:ea typeface="Frutiger LT 45 Light"/>
                <a:cs typeface="Frutiger LT 45 Light"/>
                <a:sym typeface="Frutiger LT 45 Light"/>
              </a:defRPr>
            </a:pPr>
            <a:r>
              <a:rPr lang="ru-RU" sz="21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rutiger LT 45 Light"/>
              </a:rPr>
              <a:t>  </a:t>
            </a:r>
            <a:r>
              <a:rPr lang="ru-RU" sz="21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rutiger LT 45 Light"/>
              </a:rPr>
              <a:t>Ноябрь</a:t>
            </a:r>
            <a:r>
              <a:rPr lang="ru-RU" sz="2800" b="1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rutiger LT 45 Light"/>
              </a:rPr>
              <a:t> </a:t>
            </a:r>
            <a:endParaRPr sz="2100" b="1" kern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Frutiger LT 45 Ligh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941145" y="218449"/>
            <a:ext cx="339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ym typeface="Frutiger LT 45 Light"/>
              </a:rPr>
              <a:t>Моб/</a:t>
            </a:r>
            <a:r>
              <a:rPr lang="en-US" dirty="0">
                <a:sym typeface="Frutiger LT 45 Light"/>
              </a:rPr>
              <a:t>WhatsApp +7 920 866-21-04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57399"/>
              </p:ext>
            </p:extLst>
          </p:nvPr>
        </p:nvGraphicFramePr>
        <p:xfrm>
          <a:off x="655026" y="1070075"/>
          <a:ext cx="8308243" cy="8505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9220">
                  <a:extLst>
                    <a:ext uri="{9D8B030D-6E8A-4147-A177-3AD203B41FA5}">
                      <a16:colId xmlns:a16="http://schemas.microsoft.com/office/drawing/2014/main" val="3705957353"/>
                    </a:ext>
                  </a:extLst>
                </a:gridCol>
                <a:gridCol w="1289023">
                  <a:extLst>
                    <a:ext uri="{9D8B030D-6E8A-4147-A177-3AD203B41FA5}">
                      <a16:colId xmlns:a16="http://schemas.microsoft.com/office/drawing/2014/main" val="363973603"/>
                    </a:ext>
                  </a:extLst>
                </a:gridCol>
              </a:tblGrid>
              <a:tr h="704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>
                          <a:effectLst/>
                        </a:rPr>
                        <a:t>цена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61611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0007835 Клей ПВА Лакра универсальный Мастер 10кг Л-С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1 400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09120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 smtClean="0">
                          <a:effectLst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616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0005755 Декор. покрытие с эф. шелк. нитей </a:t>
                      </a:r>
                      <a:r>
                        <a:rPr lang="en-US" sz="1500" b="1" u="none" strike="noStrike" dirty="0">
                          <a:effectLst/>
                        </a:rPr>
                        <a:t>PARADE DECO </a:t>
                      </a:r>
                      <a:r>
                        <a:rPr lang="en-US" sz="1500" b="1" u="none" strike="noStrike" dirty="0" err="1">
                          <a:effectLst/>
                        </a:rPr>
                        <a:t>Tessuro</a:t>
                      </a:r>
                      <a:r>
                        <a:rPr lang="en-US" sz="1500" b="1" u="none" strike="noStrike" dirty="0">
                          <a:effectLst/>
                        </a:rPr>
                        <a:t> S82 </a:t>
                      </a:r>
                      <a:r>
                        <a:rPr lang="ru-RU" sz="1500" b="1" u="none" strike="noStrike" dirty="0">
                          <a:effectLst/>
                        </a:rPr>
                        <a:t>Белый 5кг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3 800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130206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0005871 Краска акрил. PARADE W4 Дом &amp; Офис база С 2,5л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950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893972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0005872 Краска акрил. PARADE W4 Дом &amp; Офис база С 9л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2 950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920997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0005848 Краска акрил. PARADE W110 для обоев база А 2,5л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1 350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729097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0005914 Краска латексная PARADE PRO'LATEX Е2 база С </a:t>
                      </a:r>
                      <a:r>
                        <a:rPr lang="ru-RU" sz="1500" b="1" u="none" strike="noStrike" dirty="0" err="1">
                          <a:effectLst/>
                        </a:rPr>
                        <a:t>глубокомат</a:t>
                      </a:r>
                      <a:r>
                        <a:rPr lang="ru-RU" sz="1500" b="1" u="none" strike="noStrike" dirty="0">
                          <a:effectLst/>
                        </a:rPr>
                        <a:t>. 0,9л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350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079163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0013941 </a:t>
                      </a:r>
                      <a:r>
                        <a:rPr lang="ru-RU" sz="1500" b="1" u="none" strike="noStrike" dirty="0" err="1">
                          <a:effectLst/>
                        </a:rPr>
                        <a:t>Текстурол</a:t>
                      </a:r>
                      <a:r>
                        <a:rPr lang="ru-RU" sz="1500" b="1" u="none" strike="noStrike" dirty="0">
                          <a:effectLst/>
                        </a:rPr>
                        <a:t> КАНТРИ база С Бесцветный 0,9л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780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911546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0006557 </a:t>
                      </a:r>
                      <a:r>
                        <a:rPr lang="ru-RU" sz="1500" b="1" u="none" strike="noStrike" dirty="0" err="1">
                          <a:effectLst/>
                        </a:rPr>
                        <a:t>Proremontt</a:t>
                      </a:r>
                      <a:r>
                        <a:rPr lang="ru-RU" sz="1500" b="1" u="none" strike="noStrike" dirty="0">
                          <a:effectLst/>
                        </a:rPr>
                        <a:t> антисептик </a:t>
                      </a:r>
                      <a:r>
                        <a:rPr lang="ru-RU" sz="1500" b="1" u="none" strike="noStrike" dirty="0" err="1">
                          <a:effectLst/>
                        </a:rPr>
                        <a:t>деревозащитное</a:t>
                      </a:r>
                      <a:r>
                        <a:rPr lang="ru-RU" sz="1500" b="1" u="none" strike="noStrike" dirty="0">
                          <a:effectLst/>
                        </a:rPr>
                        <a:t> средство </a:t>
                      </a:r>
                      <a:r>
                        <a:rPr lang="ru-RU" sz="1500" b="1" u="none" strike="noStrike" dirty="0" err="1">
                          <a:effectLst/>
                        </a:rPr>
                        <a:t>махагон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r>
                        <a:rPr lang="ru-RU" sz="1500" b="1" u="none" strike="noStrike" dirty="0" smtClean="0">
                          <a:effectLst/>
                        </a:rPr>
                        <a:t>9л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1 550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871416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0006560 </a:t>
                      </a:r>
                      <a:r>
                        <a:rPr lang="ru-RU" sz="1500" b="1" u="none" strike="noStrike" dirty="0" err="1">
                          <a:effectLst/>
                        </a:rPr>
                        <a:t>Proremontt</a:t>
                      </a:r>
                      <a:r>
                        <a:rPr lang="ru-RU" sz="1500" b="1" u="none" strike="noStrike" dirty="0">
                          <a:effectLst/>
                        </a:rPr>
                        <a:t> антисептик </a:t>
                      </a:r>
                      <a:r>
                        <a:rPr lang="ru-RU" sz="1500" b="1" u="none" strike="noStrike" dirty="0" err="1">
                          <a:effectLst/>
                        </a:rPr>
                        <a:t>деревозащитное</a:t>
                      </a:r>
                      <a:r>
                        <a:rPr lang="ru-RU" sz="1500" b="1" u="none" strike="noStrike" dirty="0">
                          <a:effectLst/>
                        </a:rPr>
                        <a:t> средство </a:t>
                      </a:r>
                      <a:r>
                        <a:rPr lang="ru-RU" sz="1500" b="1" u="none" strike="noStrike" dirty="0" err="1">
                          <a:effectLst/>
                        </a:rPr>
                        <a:t>орегон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r>
                        <a:rPr lang="ru-RU" sz="1500" b="1" u="none" strike="noStrike" dirty="0" smtClean="0">
                          <a:effectLst/>
                        </a:rPr>
                        <a:t>9л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1 550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89639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0006563 </a:t>
                      </a:r>
                      <a:r>
                        <a:rPr lang="ru-RU" sz="1500" b="1" u="none" strike="noStrike" dirty="0" err="1">
                          <a:effectLst/>
                        </a:rPr>
                        <a:t>Proremontt</a:t>
                      </a:r>
                      <a:r>
                        <a:rPr lang="ru-RU" sz="1500" b="1" u="none" strike="noStrike" dirty="0">
                          <a:effectLst/>
                        </a:rPr>
                        <a:t> антисептик </a:t>
                      </a:r>
                      <a:r>
                        <a:rPr lang="ru-RU" sz="1500" b="1" u="none" strike="noStrike" dirty="0" err="1">
                          <a:effectLst/>
                        </a:rPr>
                        <a:t>деревозащитное</a:t>
                      </a:r>
                      <a:r>
                        <a:rPr lang="ru-RU" sz="1500" b="1" u="none" strike="noStrike" dirty="0">
                          <a:effectLst/>
                        </a:rPr>
                        <a:t> средство орех </a:t>
                      </a:r>
                      <a:r>
                        <a:rPr lang="ru-RU" sz="1500" b="1" u="none" strike="noStrike" dirty="0" smtClean="0">
                          <a:effectLst/>
                        </a:rPr>
                        <a:t>9л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1 550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437142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0006569 </a:t>
                      </a:r>
                      <a:r>
                        <a:rPr lang="ru-RU" sz="1500" b="1" u="none" strike="noStrike" dirty="0" err="1">
                          <a:effectLst/>
                        </a:rPr>
                        <a:t>Proremontt</a:t>
                      </a:r>
                      <a:r>
                        <a:rPr lang="ru-RU" sz="1500" b="1" u="none" strike="noStrike" dirty="0">
                          <a:effectLst/>
                        </a:rPr>
                        <a:t> антисептик </a:t>
                      </a:r>
                      <a:r>
                        <a:rPr lang="ru-RU" sz="1500" b="1" u="none" strike="noStrike" dirty="0" err="1">
                          <a:effectLst/>
                        </a:rPr>
                        <a:t>деревозащитное</a:t>
                      </a:r>
                      <a:r>
                        <a:rPr lang="ru-RU" sz="1500" b="1" u="none" strike="noStrike" dirty="0">
                          <a:effectLst/>
                        </a:rPr>
                        <a:t> средство сосна </a:t>
                      </a:r>
                      <a:r>
                        <a:rPr lang="ru-RU" sz="1500" b="1" u="none" strike="noStrike" dirty="0" smtClean="0">
                          <a:effectLst/>
                        </a:rPr>
                        <a:t>9л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1 550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12853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0006572 </a:t>
                      </a:r>
                      <a:r>
                        <a:rPr lang="ru-RU" sz="1500" b="1" u="none" strike="noStrike" dirty="0" err="1">
                          <a:effectLst/>
                        </a:rPr>
                        <a:t>Proremontt</a:t>
                      </a:r>
                      <a:r>
                        <a:rPr lang="ru-RU" sz="1500" b="1" u="none" strike="noStrike" dirty="0">
                          <a:effectLst/>
                        </a:rPr>
                        <a:t> антисептик </a:t>
                      </a:r>
                      <a:r>
                        <a:rPr lang="ru-RU" sz="1500" b="1" u="none" strike="noStrike" dirty="0" err="1">
                          <a:effectLst/>
                        </a:rPr>
                        <a:t>деревозащитное</a:t>
                      </a:r>
                      <a:r>
                        <a:rPr lang="ru-RU" sz="1500" b="1" u="none" strike="noStrike" dirty="0">
                          <a:effectLst/>
                        </a:rPr>
                        <a:t> средство тик </a:t>
                      </a:r>
                      <a:r>
                        <a:rPr lang="ru-RU" sz="1500" b="1" u="none" strike="noStrike" dirty="0" smtClean="0">
                          <a:effectLst/>
                        </a:rPr>
                        <a:t>9л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1 550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240468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0008124 Эмаль с молотковым эффектом Лакра Золото </a:t>
                      </a:r>
                      <a:r>
                        <a:rPr lang="ru-RU" sz="1500" b="1" u="none" strike="noStrike" dirty="0" smtClean="0">
                          <a:effectLst/>
                        </a:rPr>
                        <a:t>2,5кг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1 490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504526"/>
                  </a:ext>
                </a:extLst>
              </a:tr>
              <a:tr h="520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>
                          <a:effectLst/>
                        </a:rPr>
                        <a:t>0008083 Эмаль НЦ-132 Лакра Коричневый 1,7кг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620 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21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5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68F4E97F6E547914BB32CB7315D35" ma:contentTypeVersion="8" ma:contentTypeDescription="Create a new document." ma:contentTypeScope="" ma:versionID="bd56a7eb694d80f9bfb5e6821197bc66">
  <xsd:schema xmlns:xsd="http://www.w3.org/2001/XMLSchema" xmlns:xs="http://www.w3.org/2001/XMLSchema" xmlns:p="http://schemas.microsoft.com/office/2006/metadata/properties" xmlns:ns3="767d353f-5cc7-4997-8623-9d2af47c4e81" targetNamespace="http://schemas.microsoft.com/office/2006/metadata/properties" ma:root="true" ma:fieldsID="40b2a741bd2b145c76c29d1116cfd169" ns3:_="">
    <xsd:import namespace="767d353f-5cc7-4997-8623-9d2af47c4e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d353f-5cc7-4997-8623-9d2af47c4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E33B9B-12C9-492A-B6F5-72F4EF50F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d353f-5cc7-4997-8623-9d2af47c4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A57C7-B830-4823-9662-6D0FBFC8BA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9665A4-5474-4BD6-A22D-B7033F825544}">
  <ds:schemaRefs>
    <ds:schemaRef ds:uri="http://purl.org/dc/terms/"/>
    <ds:schemaRef ds:uri="http://schemas.microsoft.com/office/infopath/2007/PartnerControls"/>
    <ds:schemaRef ds:uri="http://purl.org/dc/elements/1.1/"/>
    <ds:schemaRef ds:uri="767d353f-5cc7-4997-8623-9d2af47c4e8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10605</TotalTime>
  <Words>741</Words>
  <Application>Microsoft Office PowerPoint</Application>
  <PresentationFormat>Произвольный</PresentationFormat>
  <Paragraphs>132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Frutiger LT 45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Khasanova, Elina</dc:creator>
  <cp:lastModifiedBy>Оператор2</cp:lastModifiedBy>
  <cp:revision>967</cp:revision>
  <cp:lastPrinted>2024-05-31T11:10:56Z</cp:lastPrinted>
  <dcterms:created xsi:type="dcterms:W3CDTF">2018-04-06T08:41:37Z</dcterms:created>
  <dcterms:modified xsi:type="dcterms:W3CDTF">2024-10-31T11:01:52Z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0x01010067968F4E97F6E547914BB32CB7315D35</vt:lpwstr>
  </property>
</Properties>
</file>